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4" r:id="rId3"/>
    <p:sldId id="258" r:id="rId4"/>
    <p:sldId id="285" r:id="rId5"/>
    <p:sldId id="259" r:id="rId6"/>
    <p:sldId id="286" r:id="rId7"/>
    <p:sldId id="260" r:id="rId8"/>
    <p:sldId id="287" r:id="rId9"/>
    <p:sldId id="261" r:id="rId10"/>
    <p:sldId id="288" r:id="rId11"/>
    <p:sldId id="262" r:id="rId12"/>
    <p:sldId id="289" r:id="rId13"/>
    <p:sldId id="263" r:id="rId14"/>
    <p:sldId id="264" r:id="rId15"/>
    <p:sldId id="265" r:id="rId16"/>
    <p:sldId id="256" r:id="rId17"/>
    <p:sldId id="279" r:id="rId18"/>
    <p:sldId id="268" r:id="rId19"/>
    <p:sldId id="270" r:id="rId20"/>
    <p:sldId id="271" r:id="rId21"/>
    <p:sldId id="269" r:id="rId22"/>
    <p:sldId id="273" r:id="rId23"/>
    <p:sldId id="280" r:id="rId24"/>
    <p:sldId id="274" r:id="rId25"/>
    <p:sldId id="281" r:id="rId26"/>
    <p:sldId id="282" r:id="rId27"/>
    <p:sldId id="275" r:id="rId28"/>
    <p:sldId id="276" r:id="rId29"/>
    <p:sldId id="277" r:id="rId30"/>
    <p:sldId id="283" r:id="rId31"/>
    <p:sldId id="26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672B"/>
    <a:srgbClr val="896E5B"/>
    <a:srgbClr val="F47A3B"/>
    <a:srgbClr val="865640"/>
    <a:srgbClr val="365874"/>
    <a:srgbClr val="FF5555"/>
    <a:srgbClr val="3B9A50"/>
    <a:srgbClr val="E09878"/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80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6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1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74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2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02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6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21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7C12144-C6D0-42AC-889A-7393D4D9EF77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4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2144-C6D0-42AC-889A-7393D4D9EF77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3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C12144-C6D0-42AC-889A-7393D4D9EF77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C0DDA6-5D01-4040-B2C1-5C1C89DF7E4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62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354" y="2844800"/>
            <a:ext cx="10058400" cy="2818015"/>
          </a:xfrm>
        </p:spPr>
        <p:txBody>
          <a:bodyPr>
            <a:normAutofit fontScale="90000"/>
          </a:bodyPr>
          <a:lstStyle/>
          <a:p>
            <a:r>
              <a:rPr lang="ru-RU" sz="184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С..НТЯБРЬ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238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72" y="3429000"/>
            <a:ext cx="10836100" cy="2818015"/>
          </a:xfrm>
        </p:spPr>
        <p:txBody>
          <a:bodyPr>
            <a:noAutofit/>
          </a:bodyPr>
          <a:lstStyle/>
          <a:p>
            <a:r>
              <a:rPr lang="ru-RU" sz="239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УЧЕНИК</a:t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66745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309" y="2955638"/>
            <a:ext cx="10287462" cy="3113578"/>
          </a:xfrm>
        </p:spPr>
        <p:txBody>
          <a:bodyPr>
            <a:normAutofit fontScale="90000"/>
          </a:bodyPr>
          <a:lstStyle/>
          <a:p>
            <a:r>
              <a:rPr lang="ru-RU" sz="221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С..НИЦА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679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309" y="2955638"/>
            <a:ext cx="10287462" cy="3113578"/>
          </a:xfrm>
        </p:spPr>
        <p:txBody>
          <a:bodyPr>
            <a:normAutofit fontScale="90000"/>
          </a:bodyPr>
          <a:lstStyle/>
          <a:p>
            <a:r>
              <a:rPr lang="ru-RU" sz="221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СИНИЦА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274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DEDE1A-009E-447E-A117-4163270C9C8D}"/>
              </a:ext>
            </a:extLst>
          </p:cNvPr>
          <p:cNvSpPr/>
          <p:nvPr/>
        </p:nvSpPr>
        <p:spPr>
          <a:xfrm>
            <a:off x="0" y="2789666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С</a:t>
            </a:r>
            <a:r>
              <a:rPr lang="ru-RU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briola" panose="04040605051002020D02" pitchFamily="82" charset="0"/>
              </a:rPr>
              <a:t>ентябрь, ветер, лимон, пенал, ученик, синица.</a:t>
            </a:r>
            <a:endParaRPr lang="ru-RU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D410807-447F-4E99-B3EE-C6955A211904}"/>
              </a:ext>
            </a:extLst>
          </p:cNvPr>
          <p:cNvCxnSpPr/>
          <p:nvPr/>
        </p:nvCxnSpPr>
        <p:spPr>
          <a:xfrm flipV="1">
            <a:off x="1907310" y="3342409"/>
            <a:ext cx="92363" cy="1593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DE5B0EB-E111-4D43-B66C-20292110D74D}"/>
              </a:ext>
            </a:extLst>
          </p:cNvPr>
          <p:cNvCxnSpPr/>
          <p:nvPr/>
        </p:nvCxnSpPr>
        <p:spPr>
          <a:xfrm flipV="1">
            <a:off x="3893128" y="3342408"/>
            <a:ext cx="92363" cy="1593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B26306B-5880-4022-8E50-EB46AF3BCE29}"/>
              </a:ext>
            </a:extLst>
          </p:cNvPr>
          <p:cNvCxnSpPr/>
          <p:nvPr/>
        </p:nvCxnSpPr>
        <p:spPr>
          <a:xfrm flipV="1">
            <a:off x="6797965" y="3342407"/>
            <a:ext cx="92363" cy="1593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8CDA792-A399-4179-A757-9B691122E51E}"/>
              </a:ext>
            </a:extLst>
          </p:cNvPr>
          <p:cNvCxnSpPr/>
          <p:nvPr/>
        </p:nvCxnSpPr>
        <p:spPr>
          <a:xfrm flipV="1">
            <a:off x="8832274" y="3342406"/>
            <a:ext cx="92363" cy="1593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6A51213-DC83-4ADB-93B6-4BD574AD3320}"/>
              </a:ext>
            </a:extLst>
          </p:cNvPr>
          <p:cNvCxnSpPr/>
          <p:nvPr/>
        </p:nvCxnSpPr>
        <p:spPr>
          <a:xfrm flipV="1">
            <a:off x="1362365" y="4418444"/>
            <a:ext cx="92363" cy="1593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64D9AC7-423A-4040-8A6F-66265045D68E}"/>
              </a:ext>
            </a:extLst>
          </p:cNvPr>
          <p:cNvCxnSpPr/>
          <p:nvPr/>
        </p:nvCxnSpPr>
        <p:spPr>
          <a:xfrm flipV="1">
            <a:off x="11166765" y="3335480"/>
            <a:ext cx="92363" cy="1593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B631C27-2BB5-4428-83E7-D13E0F91EEE1}"/>
              </a:ext>
            </a:extLst>
          </p:cNvPr>
          <p:cNvCxnSpPr>
            <a:cxnSpLocks/>
          </p:cNvCxnSpPr>
          <p:nvPr/>
        </p:nvCxnSpPr>
        <p:spPr>
          <a:xfrm>
            <a:off x="0" y="4066938"/>
            <a:ext cx="1219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7B08FA3-58B4-44F8-9FDE-D4E20B2A4EE9}"/>
              </a:ext>
            </a:extLst>
          </p:cNvPr>
          <p:cNvCxnSpPr>
            <a:cxnSpLocks/>
          </p:cNvCxnSpPr>
          <p:nvPr/>
        </p:nvCxnSpPr>
        <p:spPr>
          <a:xfrm>
            <a:off x="0" y="3569756"/>
            <a:ext cx="1219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3A1B979-22FE-499B-8D04-40D07A211310}"/>
              </a:ext>
            </a:extLst>
          </p:cNvPr>
          <p:cNvCxnSpPr>
            <a:cxnSpLocks/>
          </p:cNvCxnSpPr>
          <p:nvPr/>
        </p:nvCxnSpPr>
        <p:spPr>
          <a:xfrm>
            <a:off x="0" y="5199875"/>
            <a:ext cx="1219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05C542C-93B2-4C44-9AB3-2B095AC74DF3}"/>
              </a:ext>
            </a:extLst>
          </p:cNvPr>
          <p:cNvCxnSpPr>
            <a:cxnSpLocks/>
          </p:cNvCxnSpPr>
          <p:nvPr/>
        </p:nvCxnSpPr>
        <p:spPr>
          <a:xfrm>
            <a:off x="0" y="4724302"/>
            <a:ext cx="12192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BC94A07-10F9-4738-897D-DCD7821D064F}"/>
              </a:ext>
            </a:extLst>
          </p:cNvPr>
          <p:cNvSpPr/>
          <p:nvPr/>
        </p:nvSpPr>
        <p:spPr>
          <a:xfrm>
            <a:off x="267853" y="286837"/>
            <a:ext cx="11656291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Словарные слова</a:t>
            </a:r>
            <a:endParaRPr lang="ru-RU" sz="11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61E1A9F-291E-4D51-9E59-D1F780F3DFA7}"/>
              </a:ext>
            </a:extLst>
          </p:cNvPr>
          <p:cNvCxnSpPr/>
          <p:nvPr/>
        </p:nvCxnSpPr>
        <p:spPr>
          <a:xfrm>
            <a:off x="637309" y="3999345"/>
            <a:ext cx="332509" cy="0"/>
          </a:xfrm>
          <a:prstGeom prst="line">
            <a:avLst/>
          </a:prstGeom>
          <a:ln w="57150">
            <a:solidFill>
              <a:srgbClr val="365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9062D63-B206-45B4-BA48-EFF7EF6DFBF7}"/>
              </a:ext>
            </a:extLst>
          </p:cNvPr>
          <p:cNvCxnSpPr/>
          <p:nvPr/>
        </p:nvCxnSpPr>
        <p:spPr>
          <a:xfrm>
            <a:off x="4604327" y="3999345"/>
            <a:ext cx="332509" cy="0"/>
          </a:xfrm>
          <a:prstGeom prst="line">
            <a:avLst/>
          </a:prstGeom>
          <a:ln w="57150">
            <a:solidFill>
              <a:srgbClr val="365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2D1D0F0-477F-4B14-9325-EF0E6F944BD9}"/>
              </a:ext>
            </a:extLst>
          </p:cNvPr>
          <p:cNvCxnSpPr/>
          <p:nvPr/>
        </p:nvCxnSpPr>
        <p:spPr>
          <a:xfrm>
            <a:off x="5929745" y="3999345"/>
            <a:ext cx="332509" cy="0"/>
          </a:xfrm>
          <a:prstGeom prst="line">
            <a:avLst/>
          </a:prstGeom>
          <a:ln w="57150">
            <a:solidFill>
              <a:srgbClr val="365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1573605-127A-4870-9876-E78C0B483014}"/>
              </a:ext>
            </a:extLst>
          </p:cNvPr>
          <p:cNvCxnSpPr/>
          <p:nvPr/>
        </p:nvCxnSpPr>
        <p:spPr>
          <a:xfrm>
            <a:off x="8123382" y="3999345"/>
            <a:ext cx="332509" cy="0"/>
          </a:xfrm>
          <a:prstGeom prst="line">
            <a:avLst/>
          </a:prstGeom>
          <a:ln w="57150">
            <a:solidFill>
              <a:srgbClr val="365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812D192-C597-47DD-AD14-8BE288B551C2}"/>
              </a:ext>
            </a:extLst>
          </p:cNvPr>
          <p:cNvCxnSpPr/>
          <p:nvPr/>
        </p:nvCxnSpPr>
        <p:spPr>
          <a:xfrm>
            <a:off x="10363201" y="3999345"/>
            <a:ext cx="332509" cy="0"/>
          </a:xfrm>
          <a:prstGeom prst="line">
            <a:avLst/>
          </a:prstGeom>
          <a:ln w="57150">
            <a:solidFill>
              <a:srgbClr val="365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7EAFB80E-CFF0-42B8-B2DD-5D05587B0A15}"/>
              </a:ext>
            </a:extLst>
          </p:cNvPr>
          <p:cNvCxnSpPr/>
          <p:nvPr/>
        </p:nvCxnSpPr>
        <p:spPr>
          <a:xfrm>
            <a:off x="401783" y="5172265"/>
            <a:ext cx="332509" cy="0"/>
          </a:xfrm>
          <a:prstGeom prst="line">
            <a:avLst/>
          </a:prstGeom>
          <a:ln w="57150">
            <a:solidFill>
              <a:srgbClr val="365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9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20B1DE0-2CB2-44A0-B230-8692CD71B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EE4260B-F7CA-424E-8075-310A6BFF9FCB}"/>
              </a:ext>
            </a:extLst>
          </p:cNvPr>
          <p:cNvSpPr/>
          <p:nvPr/>
        </p:nvSpPr>
        <p:spPr>
          <a:xfrm>
            <a:off x="3888508" y="3617451"/>
            <a:ext cx="3913507" cy="20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пчела</a:t>
            </a:r>
            <a:endParaRPr lang="ru-RU" sz="16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196C32-9BFA-4A1E-AA6B-E5F24D5A4247}"/>
              </a:ext>
            </a:extLst>
          </p:cNvPr>
          <p:cNvSpPr/>
          <p:nvPr/>
        </p:nvSpPr>
        <p:spPr>
          <a:xfrm>
            <a:off x="321725" y="2394588"/>
            <a:ext cx="611308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ромашка</a:t>
            </a:r>
            <a:endParaRPr lang="ru-RU" sz="115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E2FA050-E2CD-4DB9-9B65-A2B1CDDE26E8}"/>
              </a:ext>
            </a:extLst>
          </p:cNvPr>
          <p:cNvSpPr/>
          <p:nvPr/>
        </p:nvSpPr>
        <p:spPr>
          <a:xfrm>
            <a:off x="5455246" y="4992904"/>
            <a:ext cx="637565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на сидеть</a:t>
            </a: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val="682225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719947B-6945-49C5-B219-C3E81F79D78C}"/>
              </a:ext>
            </a:extLst>
          </p:cNvPr>
          <p:cNvSpPr/>
          <p:nvPr/>
        </p:nvSpPr>
        <p:spPr>
          <a:xfrm>
            <a:off x="4116568" y="3843888"/>
            <a:ext cx="3958864" cy="2639650"/>
          </a:xfrm>
          <a:prstGeom prst="roundRect">
            <a:avLst/>
          </a:prstGeom>
          <a:solidFill>
            <a:srgbClr val="E09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20B1DE0-2CB2-44A0-B230-8692CD71B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196C32-9BFA-4A1E-AA6B-E5F24D5A4247}"/>
              </a:ext>
            </a:extLst>
          </p:cNvPr>
          <p:cNvSpPr/>
          <p:nvPr/>
        </p:nvSpPr>
        <p:spPr>
          <a:xfrm>
            <a:off x="613955" y="2394588"/>
            <a:ext cx="115089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На ромашку села пчела.</a:t>
            </a:r>
            <a:endParaRPr lang="ru-RU" sz="8000" dirty="0"/>
          </a:p>
        </p:txBody>
      </p:sp>
      <p:pic>
        <p:nvPicPr>
          <p:cNvPr id="2050" name="Picture 2" descr="https://fs3.fotoload.ru/f/0518/1525454860/b31c700e98.jpg">
            <a:extLst>
              <a:ext uri="{FF2B5EF4-FFF2-40B4-BE49-F238E27FC236}">
                <a16:creationId xmlns:a16="http://schemas.microsoft.com/office/drawing/2014/main" id="{9116BEBD-8DDA-4765-871A-4FD6503F0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568" y="3969749"/>
            <a:ext cx="3958864" cy="26396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320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0499434E-0BB1-4A4D-964B-D507B0AD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F691A-70B9-4A23-9E15-60EE66687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1644" y="889460"/>
            <a:ext cx="11094720" cy="3566160"/>
          </a:xfrm>
        </p:spPr>
        <p:txBody>
          <a:bodyPr>
            <a:normAutofit/>
          </a:bodyPr>
          <a:lstStyle/>
          <a:p>
            <a:r>
              <a:rPr lang="ru-RU" sz="9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Члены предложения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A8FF1A-F316-47FE-B969-5A616D14A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6616" y="4344783"/>
            <a:ext cx="9259455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Главные члены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80096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0499434E-0BB1-4A4D-964B-D507B0AD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F691A-70B9-4A23-9E15-60EE66687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498" y="815567"/>
            <a:ext cx="11094720" cy="3566160"/>
          </a:xfrm>
        </p:spPr>
        <p:txBody>
          <a:bodyPr>
            <a:normAutofit/>
          </a:bodyPr>
          <a:lstStyle/>
          <a:p>
            <a:r>
              <a:rPr lang="ru-RU" sz="9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Цель урока: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A8FF1A-F316-47FE-B969-5A616D14A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5093" y="4381727"/>
            <a:ext cx="9855198" cy="2268453"/>
          </a:xfrm>
        </p:spPr>
        <p:txBody>
          <a:bodyPr>
            <a:normAutofit lnSpcReduction="10000"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Познакомиться с главными членами предложения и научиться находить их в предложении</a:t>
            </a:r>
          </a:p>
        </p:txBody>
      </p:sp>
    </p:spTree>
    <p:extLst>
      <p:ext uri="{BB962C8B-B14F-4D97-AF65-F5344CB8AC3E}">
        <p14:creationId xmlns:p14="http://schemas.microsoft.com/office/powerpoint/2010/main" val="2339864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0499434E-0BB1-4A4D-964B-D507B0AD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CF1718-04A7-4914-9C76-275AB8076AEF}"/>
              </a:ext>
            </a:extLst>
          </p:cNvPr>
          <p:cNvSpPr/>
          <p:nvPr/>
        </p:nvSpPr>
        <p:spPr>
          <a:xfrm>
            <a:off x="81644" y="2583613"/>
            <a:ext cx="121103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Солнышко светит.</a:t>
            </a:r>
          </a:p>
          <a:p>
            <a:pPr lvl="0"/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Ярко светит солнышко.</a:t>
            </a:r>
          </a:p>
          <a:p>
            <a:pPr lvl="0"/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Осеннее солнышко ярко светит.</a:t>
            </a:r>
          </a:p>
        </p:txBody>
      </p:sp>
    </p:spTree>
    <p:extLst>
      <p:ext uri="{BB962C8B-B14F-4D97-AF65-F5344CB8AC3E}">
        <p14:creationId xmlns:p14="http://schemas.microsoft.com/office/powerpoint/2010/main" val="3422370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0499434E-0BB1-4A4D-964B-D507B0AD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CF1718-04A7-4914-9C76-275AB8076AEF}"/>
              </a:ext>
            </a:extLst>
          </p:cNvPr>
          <p:cNvSpPr/>
          <p:nvPr/>
        </p:nvSpPr>
        <p:spPr>
          <a:xfrm>
            <a:off x="81644" y="2583613"/>
            <a:ext cx="121103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Солнышко светит.</a:t>
            </a:r>
          </a:p>
          <a:p>
            <a:pPr lvl="0"/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Ярко светит солнышко.</a:t>
            </a:r>
          </a:p>
          <a:p>
            <a:pPr lvl="0"/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Осеннее солнышко ярко светит.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F339FE-E7E9-46A1-8F44-F9FD9DBFA783}"/>
              </a:ext>
            </a:extLst>
          </p:cNvPr>
          <p:cNvSpPr/>
          <p:nvPr/>
        </p:nvSpPr>
        <p:spPr>
          <a:xfrm>
            <a:off x="187780" y="2784021"/>
            <a:ext cx="3861706" cy="751115"/>
          </a:xfrm>
          <a:prstGeom prst="rect">
            <a:avLst/>
          </a:prstGeom>
          <a:solidFill>
            <a:srgbClr val="E09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1064D8-E8CF-444E-BBBF-ED2E00669298}"/>
              </a:ext>
            </a:extLst>
          </p:cNvPr>
          <p:cNvSpPr/>
          <p:nvPr/>
        </p:nvSpPr>
        <p:spPr>
          <a:xfrm>
            <a:off x="4577445" y="3850821"/>
            <a:ext cx="3861706" cy="751115"/>
          </a:xfrm>
          <a:prstGeom prst="rect">
            <a:avLst/>
          </a:prstGeom>
          <a:solidFill>
            <a:srgbClr val="E09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61047BE-6B37-474D-A144-6C736002125C}"/>
              </a:ext>
            </a:extLst>
          </p:cNvPr>
          <p:cNvSpPr/>
          <p:nvPr/>
        </p:nvSpPr>
        <p:spPr>
          <a:xfrm>
            <a:off x="3439888" y="4868635"/>
            <a:ext cx="3861706" cy="751115"/>
          </a:xfrm>
          <a:prstGeom prst="rect">
            <a:avLst/>
          </a:prstGeom>
          <a:solidFill>
            <a:srgbClr val="E09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1481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354" y="2844800"/>
            <a:ext cx="10058400" cy="2818015"/>
          </a:xfrm>
        </p:spPr>
        <p:txBody>
          <a:bodyPr>
            <a:normAutofit fontScale="90000"/>
          </a:bodyPr>
          <a:lstStyle/>
          <a:p>
            <a:r>
              <a:rPr lang="ru-RU" sz="184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СЕНТЯБРЬ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788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0499434E-0BB1-4A4D-964B-D507B0AD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CF1718-04A7-4914-9C76-275AB8076AEF}"/>
              </a:ext>
            </a:extLst>
          </p:cNvPr>
          <p:cNvSpPr/>
          <p:nvPr/>
        </p:nvSpPr>
        <p:spPr>
          <a:xfrm>
            <a:off x="81644" y="2583613"/>
            <a:ext cx="121103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Солнышко светит.</a:t>
            </a:r>
          </a:p>
          <a:p>
            <a:pPr lvl="0"/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Ярко светит солнышко.</a:t>
            </a:r>
          </a:p>
          <a:p>
            <a:pPr lvl="0"/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Осеннее солнышко ярко светит.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F339FE-E7E9-46A1-8F44-F9FD9DBFA783}"/>
              </a:ext>
            </a:extLst>
          </p:cNvPr>
          <p:cNvSpPr/>
          <p:nvPr/>
        </p:nvSpPr>
        <p:spPr>
          <a:xfrm>
            <a:off x="4131129" y="2825713"/>
            <a:ext cx="2441121" cy="751115"/>
          </a:xfrm>
          <a:prstGeom prst="rect">
            <a:avLst/>
          </a:prstGeom>
          <a:solidFill>
            <a:srgbClr val="E09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14F1BA-9F24-41BC-AB68-D36B0B05186C}"/>
              </a:ext>
            </a:extLst>
          </p:cNvPr>
          <p:cNvSpPr/>
          <p:nvPr/>
        </p:nvSpPr>
        <p:spPr>
          <a:xfrm>
            <a:off x="2062843" y="3852455"/>
            <a:ext cx="2441121" cy="751115"/>
          </a:xfrm>
          <a:prstGeom prst="rect">
            <a:avLst/>
          </a:prstGeom>
          <a:solidFill>
            <a:srgbClr val="E09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C073220-FBCC-4C99-A135-515DE5C42B4D}"/>
              </a:ext>
            </a:extLst>
          </p:cNvPr>
          <p:cNvSpPr/>
          <p:nvPr/>
        </p:nvSpPr>
        <p:spPr>
          <a:xfrm>
            <a:off x="9203871" y="4868634"/>
            <a:ext cx="2441121" cy="751115"/>
          </a:xfrm>
          <a:prstGeom prst="rect">
            <a:avLst/>
          </a:prstGeom>
          <a:solidFill>
            <a:srgbClr val="E09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4021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0499434E-0BB1-4A4D-964B-D507B0AD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5CF1718-04A7-4914-9C76-275AB8076AEF}"/>
              </a:ext>
            </a:extLst>
          </p:cNvPr>
          <p:cNvSpPr/>
          <p:nvPr/>
        </p:nvSpPr>
        <p:spPr>
          <a:xfrm>
            <a:off x="81644" y="2583613"/>
            <a:ext cx="121103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Солнышко светит.</a:t>
            </a:r>
          </a:p>
          <a:p>
            <a:pPr lvl="0"/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Ярко светит солнышко.</a:t>
            </a:r>
          </a:p>
          <a:p>
            <a:pPr lvl="0"/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Осеннее солнышко ярко светит.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51C058-4D57-40B9-81CC-C105CE1B5273}"/>
              </a:ext>
            </a:extLst>
          </p:cNvPr>
          <p:cNvSpPr/>
          <p:nvPr/>
        </p:nvSpPr>
        <p:spPr>
          <a:xfrm>
            <a:off x="195942" y="2784021"/>
            <a:ext cx="6351815" cy="751115"/>
          </a:xfrm>
          <a:prstGeom prst="rect">
            <a:avLst/>
          </a:prstGeom>
          <a:solidFill>
            <a:srgbClr val="E09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08CD6A-A0BB-400C-B2E9-216989E041FE}"/>
              </a:ext>
            </a:extLst>
          </p:cNvPr>
          <p:cNvSpPr/>
          <p:nvPr/>
        </p:nvSpPr>
        <p:spPr>
          <a:xfrm>
            <a:off x="2087335" y="3877919"/>
            <a:ext cx="6351815" cy="751115"/>
          </a:xfrm>
          <a:prstGeom prst="rect">
            <a:avLst/>
          </a:prstGeom>
          <a:solidFill>
            <a:srgbClr val="E09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DDBCCA-0B92-4E10-B490-6BB71E3D1678}"/>
              </a:ext>
            </a:extLst>
          </p:cNvPr>
          <p:cNvSpPr/>
          <p:nvPr/>
        </p:nvSpPr>
        <p:spPr>
          <a:xfrm>
            <a:off x="3494314" y="4829442"/>
            <a:ext cx="3771900" cy="751115"/>
          </a:xfrm>
          <a:prstGeom prst="rect">
            <a:avLst/>
          </a:prstGeom>
          <a:solidFill>
            <a:srgbClr val="E09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A7A52D-B0E8-4F3A-954B-C5E3156E4B23}"/>
              </a:ext>
            </a:extLst>
          </p:cNvPr>
          <p:cNvSpPr/>
          <p:nvPr/>
        </p:nvSpPr>
        <p:spPr>
          <a:xfrm>
            <a:off x="9372600" y="4800426"/>
            <a:ext cx="2277836" cy="751115"/>
          </a:xfrm>
          <a:prstGeom prst="rect">
            <a:avLst/>
          </a:prstGeom>
          <a:solidFill>
            <a:srgbClr val="E09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1097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0499434E-0BB1-4A4D-964B-D507B0AD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A4A02090-667E-4E0F-897A-D09E52A602C5}"/>
              </a:ext>
            </a:extLst>
          </p:cNvPr>
          <p:cNvSpPr txBox="1">
            <a:spLocks/>
          </p:cNvSpPr>
          <p:nvPr/>
        </p:nvSpPr>
        <p:spPr>
          <a:xfrm>
            <a:off x="728662" y="2914651"/>
            <a:ext cx="10734675" cy="2416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300" b="1" cap="none" dirty="0">
                <a:solidFill>
                  <a:schemeClr val="accent2"/>
                </a:solidFill>
              </a:rPr>
              <a:t>В предложении всегда есть </a:t>
            </a:r>
            <a:r>
              <a:rPr lang="ru-RU" sz="4300" b="1" cap="none" spc="0" dirty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86564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r>
              <a:rPr lang="ru-RU" sz="4300" b="1" cap="none" dirty="0">
                <a:solidFill>
                  <a:schemeClr val="accent2"/>
                </a:solidFill>
              </a:rPr>
              <a:t> </a:t>
            </a:r>
            <a:r>
              <a:rPr lang="ru-RU" sz="4300" b="1" i="1" cap="none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главных члена</a:t>
            </a:r>
            <a:r>
              <a:rPr lang="ru-RU" sz="4300" b="1" cap="none" dirty="0">
                <a:solidFill>
                  <a:schemeClr val="accent2"/>
                </a:solidFill>
              </a:rPr>
              <a:t>. В них заключается главный смысл предложения.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3358526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0499434E-0BB1-4A4D-964B-D507B0AD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A4A02090-667E-4E0F-897A-D09E52A602C5}"/>
              </a:ext>
            </a:extLst>
          </p:cNvPr>
          <p:cNvSpPr txBox="1">
            <a:spLocks/>
          </p:cNvSpPr>
          <p:nvPr/>
        </p:nvSpPr>
        <p:spPr>
          <a:xfrm>
            <a:off x="728662" y="236105"/>
            <a:ext cx="10734675" cy="13987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300" b="1" cap="none" dirty="0">
                <a:solidFill>
                  <a:srgbClr val="865640"/>
                </a:solidFill>
              </a:rPr>
              <a:t>АЛГОРИТМ НАХОЖДЕНИЯ ГЛАВНЫХ ЧЛЕНОВ ПРЕДЛОЖЕНИЯ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EFE49D-1FBF-45F1-A825-4C9FB15CB319}"/>
              </a:ext>
            </a:extLst>
          </p:cNvPr>
          <p:cNvSpPr/>
          <p:nvPr/>
        </p:nvSpPr>
        <p:spPr>
          <a:xfrm>
            <a:off x="210125" y="2068956"/>
            <a:ext cx="11714020" cy="8866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Внимательно прочитать предложение.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0EBEF1-BE36-4EEB-A13F-CC270DF98927}"/>
              </a:ext>
            </a:extLst>
          </p:cNvPr>
          <p:cNvSpPr/>
          <p:nvPr/>
        </p:nvSpPr>
        <p:spPr>
          <a:xfrm>
            <a:off x="210125" y="3038768"/>
            <a:ext cx="11714020" cy="8866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Найти, о ком или о чем говорится в предложении.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A4B3CC-3765-4FDB-9327-FA53A3FB00D0}"/>
              </a:ext>
            </a:extLst>
          </p:cNvPr>
          <p:cNvSpPr/>
          <p:nvPr/>
        </p:nvSpPr>
        <p:spPr>
          <a:xfrm>
            <a:off x="210125" y="4008580"/>
            <a:ext cx="11714020" cy="8866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Проверить, отвечает ли это слово на вопрос </a:t>
            </a:r>
            <a:r>
              <a:rPr lang="ru-RU" sz="3200" b="1" i="1" dirty="0"/>
              <a:t>КТО?</a:t>
            </a:r>
            <a:r>
              <a:rPr lang="ru-RU" sz="3200" b="1" dirty="0"/>
              <a:t> или </a:t>
            </a:r>
            <a:r>
              <a:rPr lang="ru-RU" sz="3200" b="1" i="1" dirty="0"/>
              <a:t>ЧТО?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7D081A-DC51-4558-BD02-7805FA77643F}"/>
              </a:ext>
            </a:extLst>
          </p:cNvPr>
          <p:cNvSpPr/>
          <p:nvPr/>
        </p:nvSpPr>
        <p:spPr>
          <a:xfrm>
            <a:off x="210125" y="4927604"/>
            <a:ext cx="11714020" cy="8866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Найти слово, которое обозначает действие этого предмета.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6A2538D-410C-4DB2-A7BE-ABCB9D29CEB9}"/>
              </a:ext>
            </a:extLst>
          </p:cNvPr>
          <p:cNvSpPr/>
          <p:nvPr/>
        </p:nvSpPr>
        <p:spPr>
          <a:xfrm>
            <a:off x="210125" y="5897416"/>
            <a:ext cx="11714020" cy="8866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Проверить, отвечает ли оно на вопрос </a:t>
            </a:r>
            <a:r>
              <a:rPr lang="ru-RU" sz="3200" b="1" i="1" dirty="0"/>
              <a:t>что делает?</a:t>
            </a:r>
            <a:r>
              <a:rPr lang="ru-RU" sz="3200" b="1" dirty="0"/>
              <a:t>  </a:t>
            </a:r>
            <a:r>
              <a:rPr lang="ru-RU" sz="3200" b="1" i="1" dirty="0"/>
              <a:t>что делал? что сделала? и т. д.</a:t>
            </a:r>
          </a:p>
        </p:txBody>
      </p:sp>
    </p:spTree>
    <p:extLst>
      <p:ext uri="{BB962C8B-B14F-4D97-AF65-F5344CB8AC3E}">
        <p14:creationId xmlns:p14="http://schemas.microsoft.com/office/powerpoint/2010/main" val="3902445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719947B-6945-49C5-B219-C3E81F79D78C}"/>
              </a:ext>
            </a:extLst>
          </p:cNvPr>
          <p:cNvSpPr/>
          <p:nvPr/>
        </p:nvSpPr>
        <p:spPr>
          <a:xfrm>
            <a:off x="4116568" y="3843888"/>
            <a:ext cx="3958864" cy="2639650"/>
          </a:xfrm>
          <a:prstGeom prst="roundRect">
            <a:avLst/>
          </a:prstGeom>
          <a:solidFill>
            <a:srgbClr val="E09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20B1DE0-2CB2-44A0-B230-8692CD71B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D196C32-9BFA-4A1E-AA6B-E5F24D5A4247}"/>
              </a:ext>
            </a:extLst>
          </p:cNvPr>
          <p:cNvSpPr/>
          <p:nvPr/>
        </p:nvSpPr>
        <p:spPr>
          <a:xfrm>
            <a:off x="613955" y="2394588"/>
            <a:ext cx="115089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На ромашку села пчела.</a:t>
            </a:r>
            <a:endParaRPr lang="ru-RU" sz="8000" dirty="0"/>
          </a:p>
        </p:txBody>
      </p:sp>
      <p:pic>
        <p:nvPicPr>
          <p:cNvPr id="2050" name="Picture 2" descr="https://fs3.fotoload.ru/f/0518/1525454860/b31c700e98.jpg">
            <a:extLst>
              <a:ext uri="{FF2B5EF4-FFF2-40B4-BE49-F238E27FC236}">
                <a16:creationId xmlns:a16="http://schemas.microsoft.com/office/drawing/2014/main" id="{9116BEBD-8DDA-4765-871A-4FD6503F0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568" y="3969749"/>
            <a:ext cx="3958864" cy="26396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F3FD3BCE-C8BD-4811-9E6E-A8DEC7FB1DD8}"/>
              </a:ext>
            </a:extLst>
          </p:cNvPr>
          <p:cNvSpPr/>
          <p:nvPr/>
        </p:nvSpPr>
        <p:spPr>
          <a:xfrm>
            <a:off x="6212264" y="2498103"/>
            <a:ext cx="5052767" cy="13234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3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0499434E-0BB1-4A4D-964B-D507B0AD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E86B51-A796-4D51-A727-FC7CF7069ED7}"/>
              </a:ext>
            </a:extLst>
          </p:cNvPr>
          <p:cNvSpPr/>
          <p:nvPr/>
        </p:nvSpPr>
        <p:spPr>
          <a:xfrm>
            <a:off x="544944" y="2274791"/>
            <a:ext cx="11998037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Ученик решает трудную задачу. </a:t>
            </a:r>
          </a:p>
          <a:p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В большом лесу росла ель. </a:t>
            </a:r>
          </a:p>
          <a:p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Девочка читает интересную книгу.</a:t>
            </a:r>
          </a:p>
          <a:p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4. В лесу мама нашла красивый гриб. </a:t>
            </a:r>
          </a:p>
          <a:p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5. В берлоге спит медведь. 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516BE804-F0D7-47E3-8321-321C1CAF2594}"/>
              </a:ext>
            </a:extLst>
          </p:cNvPr>
          <p:cNvSpPr/>
          <p:nvPr/>
        </p:nvSpPr>
        <p:spPr>
          <a:xfrm>
            <a:off x="3205018" y="4867565"/>
            <a:ext cx="3943927" cy="8035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7BB2F65-53A6-4EC6-B492-ECF1F5A06865}"/>
              </a:ext>
            </a:extLst>
          </p:cNvPr>
          <p:cNvSpPr/>
          <p:nvPr/>
        </p:nvSpPr>
        <p:spPr>
          <a:xfrm>
            <a:off x="1191492" y="4064000"/>
            <a:ext cx="4904508" cy="8035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C4805DE-1E30-4B0A-838C-E0C27B913672}"/>
              </a:ext>
            </a:extLst>
          </p:cNvPr>
          <p:cNvSpPr/>
          <p:nvPr/>
        </p:nvSpPr>
        <p:spPr>
          <a:xfrm>
            <a:off x="4267200" y="5731782"/>
            <a:ext cx="4313382" cy="8035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B3B981D-5BD3-441B-BB3B-557EF66C06D1}"/>
              </a:ext>
            </a:extLst>
          </p:cNvPr>
          <p:cNvSpPr/>
          <p:nvPr/>
        </p:nvSpPr>
        <p:spPr>
          <a:xfrm>
            <a:off x="6234544" y="3232113"/>
            <a:ext cx="3011055" cy="8035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5C8D5856-6164-4D76-A9F6-9362FD04E5A5}"/>
              </a:ext>
            </a:extLst>
          </p:cNvPr>
          <p:cNvSpPr/>
          <p:nvPr/>
        </p:nvSpPr>
        <p:spPr>
          <a:xfrm>
            <a:off x="1085274" y="2370449"/>
            <a:ext cx="4904508" cy="8035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1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0499434E-0BB1-4A4D-964B-D507B0AD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2087E1-AE4A-4BAA-A802-2A457C259011}"/>
              </a:ext>
            </a:extLst>
          </p:cNvPr>
          <p:cNvSpPr/>
          <p:nvPr/>
        </p:nvSpPr>
        <p:spPr>
          <a:xfrm>
            <a:off x="489527" y="2856637"/>
            <a:ext cx="117024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Опадают жёлтые листья. </a:t>
            </a:r>
          </a:p>
          <a:p>
            <a:pPr marL="742950" indent="-742950">
              <a:buAutoNum type="arabicPeriod"/>
            </a:pPr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Собака громко лает. </a:t>
            </a:r>
          </a:p>
          <a:p>
            <a:pPr marL="742950" indent="-742950">
              <a:buAutoNum type="arabicPeriod"/>
            </a:pPr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Олег красиво пишет в тетради.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4A7EB07-D53C-408F-AE8B-AE2F83D58F9B}"/>
              </a:ext>
            </a:extLst>
          </p:cNvPr>
          <p:cNvSpPr/>
          <p:nvPr/>
        </p:nvSpPr>
        <p:spPr>
          <a:xfrm>
            <a:off x="7098145" y="3016728"/>
            <a:ext cx="2406073" cy="8035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9CB4AF9-2979-480A-98CD-BD8DF69EA32F}"/>
              </a:ext>
            </a:extLst>
          </p:cNvPr>
          <p:cNvSpPr/>
          <p:nvPr/>
        </p:nvSpPr>
        <p:spPr>
          <a:xfrm>
            <a:off x="1233055" y="3006282"/>
            <a:ext cx="3292763" cy="8035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A81FF87-4E20-42B6-A82F-9780985594C9}"/>
              </a:ext>
            </a:extLst>
          </p:cNvPr>
          <p:cNvSpPr/>
          <p:nvPr/>
        </p:nvSpPr>
        <p:spPr>
          <a:xfrm>
            <a:off x="1233055" y="3901428"/>
            <a:ext cx="2627746" cy="8035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315FE13-3B6F-45E6-A591-A43FD4052F9D}"/>
              </a:ext>
            </a:extLst>
          </p:cNvPr>
          <p:cNvSpPr/>
          <p:nvPr/>
        </p:nvSpPr>
        <p:spPr>
          <a:xfrm>
            <a:off x="6340763" y="3980383"/>
            <a:ext cx="1611746" cy="8035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D19FBABC-3487-4FEF-A120-DBE9992F858E}"/>
              </a:ext>
            </a:extLst>
          </p:cNvPr>
          <p:cNvSpPr/>
          <p:nvPr/>
        </p:nvSpPr>
        <p:spPr>
          <a:xfrm>
            <a:off x="1233055" y="4782462"/>
            <a:ext cx="1854201" cy="8035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07DE3F38-6E3D-4C97-8884-5613A31F7700}"/>
              </a:ext>
            </a:extLst>
          </p:cNvPr>
          <p:cNvSpPr/>
          <p:nvPr/>
        </p:nvSpPr>
        <p:spPr>
          <a:xfrm>
            <a:off x="5844307" y="4915395"/>
            <a:ext cx="2283693" cy="8035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3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0499434E-0BB1-4A4D-964B-D507B0AD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F24A77C1-5BA6-495C-BB9B-66D4A481F953}"/>
              </a:ext>
            </a:extLst>
          </p:cNvPr>
          <p:cNvSpPr txBox="1">
            <a:spLocks/>
          </p:cNvSpPr>
          <p:nvPr/>
        </p:nvSpPr>
        <p:spPr>
          <a:xfrm>
            <a:off x="271802" y="922566"/>
            <a:ext cx="11648395" cy="7102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cap="none" dirty="0">
                <a:solidFill>
                  <a:schemeClr val="accent2"/>
                </a:solidFill>
              </a:rPr>
              <a:t>Собери предложение, чтобы оно имело смысл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D1FB732-4ACD-42FA-870D-3B7A6C4400E7}"/>
              </a:ext>
            </a:extLst>
          </p:cNvPr>
          <p:cNvSpPr txBox="1">
            <a:spLocks/>
          </p:cNvSpPr>
          <p:nvPr/>
        </p:nvSpPr>
        <p:spPr>
          <a:xfrm>
            <a:off x="543605" y="2200278"/>
            <a:ext cx="11648395" cy="710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Большой                           в небо.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F7F8549-74F7-45C5-9A30-6BA0F74C5C39}"/>
              </a:ext>
            </a:extLst>
          </p:cNvPr>
          <p:cNvSpPr/>
          <p:nvPr/>
        </p:nvSpPr>
        <p:spPr>
          <a:xfrm>
            <a:off x="4816927" y="3622227"/>
            <a:ext cx="2558143" cy="7837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улетел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D72FDFD-C312-4672-9AD7-D11A9CE2A408}"/>
              </a:ext>
            </a:extLst>
          </p:cNvPr>
          <p:cNvSpPr/>
          <p:nvPr/>
        </p:nvSpPr>
        <p:spPr>
          <a:xfrm>
            <a:off x="2554060" y="4887691"/>
            <a:ext cx="2558143" cy="7837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шарик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6C358CA-DC26-4884-9D0B-21245FED1B82}"/>
              </a:ext>
            </a:extLst>
          </p:cNvPr>
          <p:cNvSpPr/>
          <p:nvPr/>
        </p:nvSpPr>
        <p:spPr>
          <a:xfrm>
            <a:off x="7666262" y="4887691"/>
            <a:ext cx="2558143" cy="7837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лес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6FDFA48-3049-4C27-AE39-84D2749A60DE}"/>
              </a:ext>
            </a:extLst>
          </p:cNvPr>
          <p:cNvSpPr/>
          <p:nvPr/>
        </p:nvSpPr>
        <p:spPr>
          <a:xfrm>
            <a:off x="543605" y="3622227"/>
            <a:ext cx="2558143" cy="7837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упал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2621A70-1E7C-4309-9ACC-8986026240D1}"/>
              </a:ext>
            </a:extLst>
          </p:cNvPr>
          <p:cNvSpPr/>
          <p:nvPr/>
        </p:nvSpPr>
        <p:spPr>
          <a:xfrm>
            <a:off x="8556170" y="3609979"/>
            <a:ext cx="2558143" cy="7837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одеяло</a:t>
            </a:r>
          </a:p>
        </p:txBody>
      </p:sp>
    </p:spTree>
    <p:extLst>
      <p:ext uri="{BB962C8B-B14F-4D97-AF65-F5344CB8AC3E}">
        <p14:creationId xmlns:p14="http://schemas.microsoft.com/office/powerpoint/2010/main" val="2064127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0499434E-0BB1-4A4D-964B-D507B0AD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F24A77C1-5BA6-495C-BB9B-66D4A481F953}"/>
              </a:ext>
            </a:extLst>
          </p:cNvPr>
          <p:cNvSpPr txBox="1">
            <a:spLocks/>
          </p:cNvSpPr>
          <p:nvPr/>
        </p:nvSpPr>
        <p:spPr>
          <a:xfrm>
            <a:off x="271802" y="922566"/>
            <a:ext cx="11648395" cy="7102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cap="none" dirty="0">
                <a:solidFill>
                  <a:schemeClr val="accent2"/>
                </a:solidFill>
              </a:rPr>
              <a:t>Собери предложение, чтобы оно имело смысл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AD1FB732-4ACD-42FA-870D-3B7A6C4400E7}"/>
              </a:ext>
            </a:extLst>
          </p:cNvPr>
          <p:cNvSpPr txBox="1">
            <a:spLocks/>
          </p:cNvSpPr>
          <p:nvPr/>
        </p:nvSpPr>
        <p:spPr>
          <a:xfrm>
            <a:off x="543605" y="2200278"/>
            <a:ext cx="11648395" cy="7102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Большой                           в небо.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1F7F8549-74F7-45C5-9A30-6BA0F74C5C39}"/>
              </a:ext>
            </a:extLst>
          </p:cNvPr>
          <p:cNvSpPr/>
          <p:nvPr/>
        </p:nvSpPr>
        <p:spPr>
          <a:xfrm>
            <a:off x="4816927" y="3622227"/>
            <a:ext cx="2558143" cy="7837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улетел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D72FDFD-C312-4672-9AD7-D11A9CE2A408}"/>
              </a:ext>
            </a:extLst>
          </p:cNvPr>
          <p:cNvSpPr/>
          <p:nvPr/>
        </p:nvSpPr>
        <p:spPr>
          <a:xfrm>
            <a:off x="2554060" y="4887691"/>
            <a:ext cx="2558143" cy="7837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шарик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6C358CA-DC26-4884-9D0B-21245FED1B82}"/>
              </a:ext>
            </a:extLst>
          </p:cNvPr>
          <p:cNvSpPr/>
          <p:nvPr/>
        </p:nvSpPr>
        <p:spPr>
          <a:xfrm>
            <a:off x="7666262" y="4887691"/>
            <a:ext cx="2558143" cy="7837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лес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6FDFA48-3049-4C27-AE39-84D2749A60DE}"/>
              </a:ext>
            </a:extLst>
          </p:cNvPr>
          <p:cNvSpPr/>
          <p:nvPr/>
        </p:nvSpPr>
        <p:spPr>
          <a:xfrm>
            <a:off x="543605" y="3622227"/>
            <a:ext cx="2558143" cy="7837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упал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2621A70-1E7C-4309-9ACC-8986026240D1}"/>
              </a:ext>
            </a:extLst>
          </p:cNvPr>
          <p:cNvSpPr/>
          <p:nvPr/>
        </p:nvSpPr>
        <p:spPr>
          <a:xfrm>
            <a:off x="8556170" y="3609979"/>
            <a:ext cx="2558143" cy="7837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одеяло</a:t>
            </a:r>
          </a:p>
        </p:txBody>
      </p:sp>
    </p:spTree>
    <p:extLst>
      <p:ext uri="{BB962C8B-B14F-4D97-AF65-F5344CB8AC3E}">
        <p14:creationId xmlns:p14="http://schemas.microsoft.com/office/powerpoint/2010/main" val="380285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7 -0.06273 L 0.00977 -0.06273 C 0.00951 -0.06482 0.00782 -0.07963 0.00782 -0.0831 C 0.00782 -0.14653 0.00742 -0.10625 0.00977 -0.14144 C 0.01016 -0.14653 0.01003 -0.15185 0.01042 -0.15695 C 0.01094 -0.16227 0.01185 -0.16713 0.0125 -0.17246 C 0.01459 -0.19097 0.01289 -0.18148 0.01511 -0.19746 C 0.02058 -0.23658 0.01394 -0.1875 0.01914 -0.2213 C 0.02474 -0.25718 0.01758 -0.21343 0.0211 -0.23912 C 0.02149 -0.24167 0.02201 -0.24398 0.02253 -0.2463 C 0.02266 -0.24861 0.02292 -0.25116 0.02318 -0.25347 C 0.02396 -0.26088 0.02526 -0.26829 0.02578 -0.27593 C 0.02604 -0.27917 0.02604 -0.28241 0.02657 -0.28565 C 0.02735 -0.29097 0.02878 -0.29584 0.02982 -0.30116 C 0.03138 -0.3081 0.0306 -0.30533 0.03256 -0.31065 C 0.03308 -0.31343 0.03321 -0.31551 0.03451 -0.31783 C 0.03529 -0.31922 0.03646 -0.31991 0.03724 -0.3213 C 0.03802 -0.32269 0.03841 -0.32477 0.0392 -0.32616 C 0.04128 -0.3294 0.04362 -0.33241 0.04597 -0.33565 C 0.04831 -0.33889 0.04844 -0.33889 0.05065 -0.34144 C 0.05365 -0.34954 0.05013 -0.34167 0.05391 -0.3463 C 0.05482 -0.34722 0.05521 -0.34885 0.05599 -0.34977 C 0.05664 -0.3507 0.05729 -0.35139 0.05795 -0.35232 C 0.05886 -0.35347 0.05964 -0.35486 0.06068 -0.35579 C 0.06185 -0.35695 0.06446 -0.35857 0.06602 -0.35949 C 0.06732 -0.36111 0.06888 -0.36204 0.07006 -0.36412 C 0.07071 -0.36528 0.07123 -0.3669 0.07201 -0.36783 C 0.07266 -0.36852 0.07344 -0.36829 0.07409 -0.36898 C 0.07474 -0.36968 0.07526 -0.37107 0.07604 -0.3713 C 0.08555 -0.3757 0.09623 -0.37361 0.1056 -0.37361 " pathEditMode="relative" ptsTypes="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625 L 0.01419 -0.1507 L 0.10495 -0.1791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0499434E-0BB1-4A4D-964B-D507B0AD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A4A02090-667E-4E0F-897A-D09E52A602C5}"/>
              </a:ext>
            </a:extLst>
          </p:cNvPr>
          <p:cNvSpPr txBox="1">
            <a:spLocks/>
          </p:cNvSpPr>
          <p:nvPr/>
        </p:nvSpPr>
        <p:spPr>
          <a:xfrm>
            <a:off x="728662" y="2833008"/>
            <a:ext cx="10734675" cy="19267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500" b="1" cap="none" dirty="0">
                <a:solidFill>
                  <a:schemeClr val="accent2"/>
                </a:solidFill>
              </a:rPr>
              <a:t>Работа в парах</a:t>
            </a:r>
          </a:p>
        </p:txBody>
      </p:sp>
    </p:spTree>
    <p:extLst>
      <p:ext uri="{BB962C8B-B14F-4D97-AF65-F5344CB8AC3E}">
        <p14:creationId xmlns:p14="http://schemas.microsoft.com/office/powerpoint/2010/main" val="254174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91" y="2918691"/>
            <a:ext cx="10721573" cy="3547687"/>
          </a:xfrm>
        </p:spPr>
        <p:txBody>
          <a:bodyPr>
            <a:noAutofit/>
          </a:bodyPr>
          <a:lstStyle/>
          <a:p>
            <a:r>
              <a:rPr lang="ru-RU" sz="258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ВЕТ..Р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631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0499434E-0BB1-4A4D-964B-D507B0AD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F691A-70B9-4A23-9E15-60EE66687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498" y="815567"/>
            <a:ext cx="11094720" cy="3566160"/>
          </a:xfrm>
        </p:spPr>
        <p:txBody>
          <a:bodyPr>
            <a:normAutofit/>
          </a:bodyPr>
          <a:lstStyle/>
          <a:p>
            <a:r>
              <a:rPr lang="ru-RU" sz="9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Цель урока: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A8FF1A-F316-47FE-B969-5A616D14A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5093" y="4381727"/>
            <a:ext cx="9855198" cy="2268453"/>
          </a:xfrm>
        </p:spPr>
        <p:txBody>
          <a:bodyPr>
            <a:normAutofit lnSpcReduction="10000"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Познакомиться с главными членами предложения и научиться находить их в предложении</a:t>
            </a:r>
          </a:p>
        </p:txBody>
      </p:sp>
    </p:spTree>
    <p:extLst>
      <p:ext uri="{BB962C8B-B14F-4D97-AF65-F5344CB8AC3E}">
        <p14:creationId xmlns:p14="http://schemas.microsoft.com/office/powerpoint/2010/main" val="3522146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53CE9325-E83C-4C8C-81D4-5A79001B7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8CE331AE-94E0-4A28-B3A1-9B79B8102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AutoShape 2" descr="https://flyclipart.com/thumb2/pictures-of-thumbs-up-thumbs-down-png-410168.png">
            <a:extLst>
              <a:ext uri="{FF2B5EF4-FFF2-40B4-BE49-F238E27FC236}">
                <a16:creationId xmlns:a16="http://schemas.microsoft.com/office/drawing/2014/main" id="{355BF221-E930-41C3-80B6-331F2B78DB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9DBA26D-0A7B-41E4-AA4C-6218401B4088}"/>
              </a:ext>
            </a:extLst>
          </p:cNvPr>
          <p:cNvSpPr/>
          <p:nvPr/>
        </p:nvSpPr>
        <p:spPr>
          <a:xfrm>
            <a:off x="435972" y="649249"/>
            <a:ext cx="2791642" cy="1758045"/>
          </a:xfrm>
          <a:prstGeom prst="rect">
            <a:avLst/>
          </a:prstGeom>
          <a:solidFill>
            <a:srgbClr val="3B9A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ea typeface="Courier New" panose="02070309020205020404" pitchFamily="49" charset="0"/>
                <a:cs typeface="Times New Roman" panose="02020603050405020304" pitchFamily="18" charset="0"/>
              </a:rPr>
              <a:t>Мне было интересно и все понятно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0CF8596-F13A-49BC-BBB3-80064C2D754A}"/>
              </a:ext>
            </a:extLst>
          </p:cNvPr>
          <p:cNvSpPr/>
          <p:nvPr/>
        </p:nvSpPr>
        <p:spPr>
          <a:xfrm>
            <a:off x="8637813" y="3984699"/>
            <a:ext cx="3554186" cy="2045303"/>
          </a:xfrm>
          <a:prstGeom prst="rect">
            <a:avLst/>
          </a:prstGeom>
          <a:solidFill>
            <a:srgbClr val="FF555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ea typeface="Courier New" panose="02070309020205020404" pitchFamily="49" charset="0"/>
                <a:cs typeface="Times New Roman" panose="02020603050405020304" pitchFamily="18" charset="0"/>
              </a:rPr>
              <a:t>Я не доволен своей работой на уроке, и мне предстоит еще подучить материал</a:t>
            </a:r>
            <a:endParaRPr lang="ru-RU" sz="28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41EF52-C973-4358-B0F1-64B94B969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46" b="91097" l="6310" r="94048">
                        <a14:foregroundMark x1="25238" y1="45756" x2="12262" y2="63768"/>
                        <a14:foregroundMark x1="12262" y1="63768" x2="12024" y2="64389"/>
                        <a14:foregroundMark x1="6310" y1="56936" x2="6310" y2="66460"/>
                        <a14:foregroundMark x1="72024" y1="32919" x2="78571" y2="38509"/>
                        <a14:foregroundMark x1="78571" y1="38509" x2="73571" y2="49689"/>
                        <a14:foregroundMark x1="22024" y1="90476" x2="32738" y2="91304"/>
                        <a14:foregroundMark x1="36190" y1="7660" x2="37738" y2="14493"/>
                        <a14:foregroundMark x1="70476" y1="14907" x2="67024" y2="24845"/>
                        <a14:foregroundMark x1="67024" y1="24845" x2="65833" y2="34161"/>
                        <a14:foregroundMark x1="89762" y1="24431" x2="94048" y2="31677"/>
                        <a14:foregroundMark x1="94048" y1="31677" x2="91905" y2="47205"/>
                        <a14:foregroundMark x1="60714" y1="90269" x2="63333" y2="89855"/>
                        <a14:foregroundMark x1="60119" y1="91097" x2="64048" y2="892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2678" y="667090"/>
            <a:ext cx="9606643" cy="5523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73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491" y="2918691"/>
            <a:ext cx="10721573" cy="3547687"/>
          </a:xfrm>
        </p:spPr>
        <p:txBody>
          <a:bodyPr>
            <a:noAutofit/>
          </a:bodyPr>
          <a:lstStyle/>
          <a:p>
            <a:r>
              <a:rPr lang="ru-RU" sz="258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ВЕТЕР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13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45" y="3574472"/>
            <a:ext cx="10058400" cy="2818015"/>
          </a:xfrm>
        </p:spPr>
        <p:txBody>
          <a:bodyPr>
            <a:normAutofit fontScale="90000"/>
          </a:bodyPr>
          <a:lstStyle/>
          <a:p>
            <a:r>
              <a:rPr lang="ru-RU" sz="26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Л..МОН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744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44" y="3574472"/>
            <a:ext cx="11307155" cy="2818015"/>
          </a:xfrm>
        </p:spPr>
        <p:txBody>
          <a:bodyPr>
            <a:normAutofit fontScale="90000"/>
          </a:bodyPr>
          <a:lstStyle/>
          <a:p>
            <a:r>
              <a:rPr lang="ru-RU" sz="266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ЛИМОН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90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205018"/>
            <a:ext cx="10058400" cy="2818015"/>
          </a:xfrm>
        </p:spPr>
        <p:txBody>
          <a:bodyPr>
            <a:normAutofit fontScale="90000"/>
          </a:bodyPr>
          <a:lstStyle/>
          <a:p>
            <a:r>
              <a:rPr lang="ru-RU" sz="221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П..НАЛ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16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205018"/>
            <a:ext cx="10058400" cy="2818015"/>
          </a:xfrm>
        </p:spPr>
        <p:txBody>
          <a:bodyPr>
            <a:normAutofit fontScale="90000"/>
          </a:bodyPr>
          <a:lstStyle/>
          <a:p>
            <a:r>
              <a:rPr lang="ru-RU" sz="221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ПЕНАЛ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34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46409_30-p-fon-dlya-prezentatsii-literaturnoe-chtenie-31.jpg">
            <a:extLst>
              <a:ext uri="{FF2B5EF4-FFF2-40B4-BE49-F238E27FC236}">
                <a16:creationId xmlns:a16="http://schemas.microsoft.com/office/drawing/2014/main" id="{6E0F359D-94FF-4B98-AAC0-B208E5999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D59D-FE29-4585-B10F-C39EBEC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972" y="3429000"/>
            <a:ext cx="10836100" cy="2818015"/>
          </a:xfrm>
        </p:spPr>
        <p:txBody>
          <a:bodyPr>
            <a:noAutofit/>
          </a:bodyPr>
          <a:lstStyle/>
          <a:p>
            <a:r>
              <a:rPr lang="ru-RU" sz="23900" b="1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УЧ..НИК</a:t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2695921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210</TotalTime>
  <Words>317</Words>
  <Application>Microsoft Office PowerPoint</Application>
  <PresentationFormat>Широкоэкранный</PresentationFormat>
  <Paragraphs>69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Calibri</vt:lpstr>
      <vt:lpstr>Calibri Light</vt:lpstr>
      <vt:lpstr>Courier New</vt:lpstr>
      <vt:lpstr>Gabriola</vt:lpstr>
      <vt:lpstr>Times New Roman</vt:lpstr>
      <vt:lpstr>Ретро</vt:lpstr>
      <vt:lpstr>С..НТЯБРЬ </vt:lpstr>
      <vt:lpstr>СЕНТЯБРЬ </vt:lpstr>
      <vt:lpstr>ВЕТ..Р </vt:lpstr>
      <vt:lpstr>ВЕТЕР </vt:lpstr>
      <vt:lpstr>Л..МОН </vt:lpstr>
      <vt:lpstr>ЛИМОН </vt:lpstr>
      <vt:lpstr>П..НАЛ </vt:lpstr>
      <vt:lpstr>ПЕНАЛ </vt:lpstr>
      <vt:lpstr>УЧ..НИК </vt:lpstr>
      <vt:lpstr>УЧЕНИК </vt:lpstr>
      <vt:lpstr>С..НИЦА </vt:lpstr>
      <vt:lpstr>СИНИЦА </vt:lpstr>
      <vt:lpstr>Презентация PowerPoint</vt:lpstr>
      <vt:lpstr>Презентация PowerPoint</vt:lpstr>
      <vt:lpstr>Презентация PowerPoint</vt:lpstr>
      <vt:lpstr>Члены предложения</vt:lpstr>
      <vt:lpstr>Цель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урока: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Члены предложения</dc:title>
  <dc:creator>Господин</dc:creator>
  <cp:lastModifiedBy>Господин</cp:lastModifiedBy>
  <cp:revision>20</cp:revision>
  <dcterms:created xsi:type="dcterms:W3CDTF">2022-09-25T04:21:28Z</dcterms:created>
  <dcterms:modified xsi:type="dcterms:W3CDTF">2022-09-27T02:41:17Z</dcterms:modified>
</cp:coreProperties>
</file>